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charts/chart7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Default Extension="gif" ContentType="image/gif"/>
  <Override PartName="/ppt/comments/comment1.xml" ContentType="application/vnd.openxmlformats-officedocument.presentationml.comments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8" r:id="rId1"/>
  </p:sldMasterIdLst>
  <p:notesMasterIdLst>
    <p:notesMasterId r:id="rId71"/>
  </p:notesMasterIdLst>
  <p:sldIdLst>
    <p:sldId id="269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72" r:id="rId10"/>
    <p:sldId id="273" r:id="rId11"/>
    <p:sldId id="274" r:id="rId12"/>
    <p:sldId id="275" r:id="rId13"/>
    <p:sldId id="276" r:id="rId14"/>
    <p:sldId id="277" r:id="rId15"/>
    <p:sldId id="270" r:id="rId16"/>
    <p:sldId id="256" r:id="rId17"/>
    <p:sldId id="261" r:id="rId18"/>
    <p:sldId id="257" r:id="rId19"/>
    <p:sldId id="258" r:id="rId20"/>
    <p:sldId id="259" r:id="rId21"/>
    <p:sldId id="260" r:id="rId22"/>
    <p:sldId id="279" r:id="rId23"/>
    <p:sldId id="280" r:id="rId24"/>
    <p:sldId id="281" r:id="rId25"/>
    <p:sldId id="283" r:id="rId26"/>
    <p:sldId id="285" r:id="rId27"/>
    <p:sldId id="287" r:id="rId28"/>
    <p:sldId id="288" r:id="rId29"/>
    <p:sldId id="290" r:id="rId30"/>
    <p:sldId id="292" r:id="rId31"/>
    <p:sldId id="284" r:id="rId32"/>
    <p:sldId id="291" r:id="rId33"/>
    <p:sldId id="293" r:id="rId34"/>
    <p:sldId id="295" r:id="rId35"/>
    <p:sldId id="298" r:id="rId36"/>
    <p:sldId id="302" r:id="rId37"/>
    <p:sldId id="319" r:id="rId38"/>
    <p:sldId id="305" r:id="rId39"/>
    <p:sldId id="325" r:id="rId40"/>
    <p:sldId id="309" r:id="rId41"/>
    <p:sldId id="306" r:id="rId42"/>
    <p:sldId id="314" r:id="rId43"/>
    <p:sldId id="312" r:id="rId44"/>
    <p:sldId id="326" r:id="rId45"/>
    <p:sldId id="313" r:id="rId46"/>
    <p:sldId id="338" r:id="rId47"/>
    <p:sldId id="321" r:id="rId48"/>
    <p:sldId id="322" r:id="rId49"/>
    <p:sldId id="323" r:id="rId50"/>
    <p:sldId id="329" r:id="rId51"/>
    <p:sldId id="327" r:id="rId52"/>
    <p:sldId id="328" r:id="rId53"/>
    <p:sldId id="330" r:id="rId54"/>
    <p:sldId id="332" r:id="rId55"/>
    <p:sldId id="334" r:id="rId56"/>
    <p:sldId id="331" r:id="rId57"/>
    <p:sldId id="335" r:id="rId58"/>
    <p:sldId id="336" r:id="rId59"/>
    <p:sldId id="350" r:id="rId60"/>
    <p:sldId id="349" r:id="rId61"/>
    <p:sldId id="348" r:id="rId62"/>
    <p:sldId id="345" r:id="rId63"/>
    <p:sldId id="353" r:id="rId64"/>
    <p:sldId id="354" r:id="rId65"/>
    <p:sldId id="339" r:id="rId66"/>
    <p:sldId id="340" r:id="rId67"/>
    <p:sldId id="341" r:id="rId68"/>
    <p:sldId id="342" r:id="rId69"/>
    <p:sldId id="344" r:id="rId7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arisa" initials="L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9"/>
    <a:srgbClr val="00FF00"/>
    <a:srgbClr val="FF0066"/>
    <a:srgbClr val="FDE7F8"/>
    <a:srgbClr val="FBE7FD"/>
    <a:srgbClr val="FF3300"/>
    <a:srgbClr val="99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093" autoAdjust="0"/>
    <p:restoredTop sz="94718" autoAdjust="0"/>
  </p:normalViewPr>
  <p:slideViewPr>
    <p:cSldViewPr>
      <p:cViewPr varScale="1">
        <p:scale>
          <a:sx n="70" d="100"/>
          <a:sy n="70" d="100"/>
        </p:scale>
        <p:origin x="-5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8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89;&#1090;&#1072;&#1088;&#1090;%20&#1084;&#1072;&#1089;&#1090;&#1077;&#1088;\Desktop\&#1085;&#1072;&#1088;&#1086;&#1076;&#1085;&#1099;&#1077;%20&#1087;&#1088;&#1086;&#1084;&#1099;&#1089;&#1083;&#1099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89;&#1090;&#1072;&#1088;&#1090;%20&#1084;&#1072;&#1089;&#1090;&#1077;&#1088;\Desktop\&#1085;&#1072;&#1088;&#1086;&#1076;&#1085;&#1099;&#1077;%20&#1087;&#1088;&#1086;&#1084;&#1099;&#1089;&#1083;&#1099;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&#1089;&#1090;&#1072;&#1088;&#1090;%20&#1084;&#1072;&#1089;&#1090;&#1077;&#1088;\Desktop\&#1085;&#1072;&#1088;&#1086;&#1076;&#1085;&#1099;&#1077;%20&#1087;&#1088;&#1086;&#1084;&#1099;&#1089;&#1083;&#1099;.xlsx" TargetMode="External"/><Relationship Id="rId1" Type="http://schemas.openxmlformats.org/officeDocument/2006/relationships/image" Target="../media/image2.jpeg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&#1089;&#1090;&#1072;&#1088;&#1090;%20&#1084;&#1072;&#1089;&#1090;&#1077;&#1088;\Desktop\&#1085;&#1072;&#1088;&#1086;&#1076;&#1085;&#1099;&#1077;%20&#1087;&#1088;&#1086;&#1084;&#1099;&#1089;&#1083;&#1099;.xlsx" TargetMode="External"/><Relationship Id="rId1" Type="http://schemas.openxmlformats.org/officeDocument/2006/relationships/image" Target="../media/image2.jpeg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89;&#1090;&#1072;&#1088;&#1090;%20&#1084;&#1072;&#1089;&#1090;&#1077;&#1088;\Desktop\&#1085;&#1072;&#1088;&#1086;&#1076;&#1085;&#1099;&#1077;%20&#1087;&#1088;&#1086;&#1084;&#1099;&#1089;&#1083;&#1099;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89;&#1090;&#1072;&#1088;&#1090;%20&#1084;&#1072;&#1089;&#1090;&#1077;&#1088;\Desktop\&#1085;&#1072;&#1088;&#1086;&#1076;&#1085;&#1099;&#1077;%20&#1087;&#1088;&#1086;&#1084;&#1099;&#1089;&#1083;&#1099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89;&#1090;&#1072;&#1088;&#1090;%20&#1084;&#1072;&#1089;&#1090;&#1077;&#1088;\Desktop\&#1085;&#1072;&#1088;&#1086;&#1076;&#1085;&#1099;&#1077;%20&#1087;&#1088;&#1086;&#1084;&#1099;&#1089;&#1083;&#1099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floor>
      <c:spPr>
        <a:solidFill>
          <a:schemeClr val="tx2"/>
        </a:solidFill>
        <a:ln>
          <a:solidFill>
            <a:prstClr val="black"/>
          </a:solidFill>
        </a:ln>
      </c:spPr>
    </c:floor>
    <c:plotArea>
      <c:layout>
        <c:manualLayout>
          <c:layoutTarget val="inner"/>
          <c:xMode val="edge"/>
          <c:yMode val="edge"/>
          <c:x val="8.7266185476815444E-2"/>
          <c:y val="4.2141294838145611E-2"/>
          <c:w val="0.64629068241470289"/>
          <c:h val="0.79822506561679785"/>
        </c:manualLayout>
      </c:layout>
      <c:bar3DChart>
        <c:barDir val="col"/>
        <c:grouping val="clustered"/>
        <c:ser>
          <c:idx val="0"/>
          <c:order val="0"/>
          <c:tx>
            <c:v>да</c:v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45</c:v>
              </c:pt>
            </c:numLit>
          </c:val>
          <c:shape val="box"/>
        </c:ser>
        <c:ser>
          <c:idx val="1"/>
          <c:order val="1"/>
          <c:tx>
            <c:v>нет</c:v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10</c:v>
              </c:pt>
            </c:numLit>
          </c:val>
          <c:shape val="box"/>
        </c:ser>
        <c:ser>
          <c:idx val="2"/>
          <c:order val="2"/>
          <c:tx>
            <c:v>что то слышал </c:v>
          </c:tx>
          <c:spPr>
            <a:solidFill>
              <a:srgbClr val="00FF00"/>
            </a:solidFill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val>
            <c:numLit>
              <c:formatCode>General</c:formatCode>
              <c:ptCount val="1"/>
              <c:pt idx="0">
                <c:v>45</c:v>
              </c:pt>
            </c:numLit>
          </c:val>
          <c:shape val="box"/>
        </c:ser>
        <c:shape val="cylinder"/>
        <c:axId val="55574912"/>
        <c:axId val="55576448"/>
        <c:axId val="0"/>
      </c:bar3DChart>
      <c:catAx>
        <c:axId val="55574912"/>
        <c:scaling>
          <c:orientation val="minMax"/>
        </c:scaling>
        <c:axPos val="b"/>
        <c:tickLblPos val="nextTo"/>
        <c:crossAx val="55576448"/>
        <c:crosses val="autoZero"/>
        <c:auto val="1"/>
        <c:lblAlgn val="ctr"/>
        <c:lblOffset val="100"/>
      </c:catAx>
      <c:valAx>
        <c:axId val="55576448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noFill/>
          <a:ln>
            <a:solidFill>
              <a:schemeClr val="tx1"/>
            </a:solidFill>
          </a:ln>
        </c:spPr>
        <c:txPr>
          <a:bodyPr/>
          <a:lstStyle/>
          <a:p>
            <a:pPr>
              <a:defRPr baseline="0">
                <a:solidFill>
                  <a:schemeClr val="tx1"/>
                </a:solidFill>
              </a:defRPr>
            </a:pPr>
            <a:endParaRPr lang="ru-RU"/>
          </a:p>
        </c:txPr>
        <c:crossAx val="55574912"/>
        <c:crosses val="autoZero"/>
        <c:crossBetween val="between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75967203752309309"/>
          <c:y val="0.37471055160586514"/>
          <c:w val="0.18631561679790093"/>
          <c:h val="0.25057889678827328"/>
        </c:manualLayout>
      </c:layout>
      <c:txPr>
        <a:bodyPr/>
        <a:lstStyle/>
        <a:p>
          <a:pPr>
            <a:defRPr sz="1510" b="1" i="0" baseline="0">
              <a:solidFill>
                <a:schemeClr val="tx1"/>
              </a:solidFill>
            </a:defRPr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floor>
      <c:spPr>
        <a:solidFill>
          <a:schemeClr val="bg2"/>
        </a:solidFill>
      </c:spPr>
    </c:floor>
    <c:plotArea>
      <c:layout>
        <c:manualLayout>
          <c:layoutTarget val="inner"/>
          <c:xMode val="edge"/>
          <c:yMode val="edge"/>
          <c:x val="0.10915824840091475"/>
          <c:y val="1.726584092934428E-2"/>
          <c:w val="0.73587148828618998"/>
          <c:h val="0.83280707332340442"/>
        </c:manualLayout>
      </c:layout>
      <c:bar3DChart>
        <c:barDir val="col"/>
        <c:grouping val="clustered"/>
        <c:ser>
          <c:idx val="0"/>
          <c:order val="0"/>
          <c:tx>
            <c:v>да</c:v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49</c:v>
              </c:pt>
            </c:numLit>
          </c:val>
        </c:ser>
        <c:ser>
          <c:idx val="1"/>
          <c:order val="1"/>
          <c:tx>
            <c:v>нет</c:v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51</c:v>
              </c:pt>
            </c:numLit>
          </c:val>
        </c:ser>
        <c:shape val="cylinder"/>
        <c:axId val="55601792"/>
        <c:axId val="55607680"/>
        <c:axId val="0"/>
      </c:bar3DChart>
      <c:catAx>
        <c:axId val="55601792"/>
        <c:scaling>
          <c:orientation val="minMax"/>
        </c:scaling>
        <c:axPos val="b"/>
        <c:tickLblPos val="nextTo"/>
        <c:crossAx val="55607680"/>
        <c:crosses val="autoZero"/>
        <c:auto val="1"/>
        <c:lblAlgn val="ctr"/>
        <c:lblOffset val="100"/>
      </c:catAx>
      <c:valAx>
        <c:axId val="55607680"/>
        <c:scaling>
          <c:orientation val="minMax"/>
        </c:scaling>
        <c:axPos val="l"/>
        <c:majorGridlines>
          <c:spPr>
            <a:ln>
              <a:solidFill>
                <a:schemeClr val="tx1"/>
              </a:solidFill>
            </a:ln>
          </c:spPr>
        </c:majorGridlines>
        <c:numFmt formatCode="General" sourceLinked="1"/>
        <c:tickLblPos val="nextTo"/>
        <c:spPr>
          <a:solidFill>
            <a:schemeClr val="bg2"/>
          </a:solidFill>
        </c:spPr>
        <c:crossAx val="556017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523761416015465"/>
          <c:y val="0.40907184018076231"/>
          <c:w val="9.1581167938509345E-2"/>
          <c:h val="0.14356579144023701"/>
        </c:manualLayout>
      </c:layout>
      <c:txPr>
        <a:bodyPr/>
        <a:lstStyle/>
        <a:p>
          <a:pPr>
            <a:defRPr sz="1510" b="1" i="0" baseline="0"/>
          </a:pPr>
          <a:endParaRPr lang="ru-RU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floor>
      <c:spPr>
        <a:solidFill>
          <a:schemeClr val="bg2"/>
        </a:solidFill>
      </c:spPr>
    </c:floor>
    <c:plotArea>
      <c:layout>
        <c:manualLayout>
          <c:layoutTarget val="inner"/>
          <c:xMode val="edge"/>
          <c:yMode val="edge"/>
          <c:x val="3.9221954894527074E-2"/>
          <c:y val="2.5541967532655602E-2"/>
          <c:w val="0.68709050257606685"/>
          <c:h val="0.89734582452397671"/>
        </c:manualLayout>
      </c:layout>
      <c:bar3DChart>
        <c:barDir val="col"/>
        <c:grouping val="clustered"/>
        <c:ser>
          <c:idx val="0"/>
          <c:order val="0"/>
          <c:tx>
            <c:v>в специальных магазинах</c:v>
          </c:tx>
          <c:spPr>
            <a:solidFill>
              <a:srgbClr val="990000"/>
            </a:solidFill>
          </c:spPr>
          <c:val>
            <c:numLit>
              <c:formatCode>General</c:formatCode>
              <c:ptCount val="1"/>
              <c:pt idx="0">
                <c:v>6.7</c:v>
              </c:pt>
            </c:numLit>
          </c:val>
        </c:ser>
        <c:ser>
          <c:idx val="1"/>
          <c:order val="1"/>
          <c:tx>
            <c:v>на рынках</c:v>
          </c:tx>
          <c:spPr>
            <a:solidFill>
              <a:srgbClr val="00FF00"/>
            </a:solidFill>
          </c:spPr>
          <c:val>
            <c:numLit>
              <c:formatCode>General</c:formatCode>
              <c:ptCount val="1"/>
              <c:pt idx="0">
                <c:v>8.1</c:v>
              </c:pt>
            </c:numLit>
          </c:val>
        </c:ser>
        <c:ser>
          <c:idx val="2"/>
          <c:order val="2"/>
          <c:tx>
            <c:v>у производителей </c:v>
          </c:tx>
          <c:spPr>
            <a:blipFill>
              <a:blip xmlns:r="http://schemas.openxmlformats.org/officeDocument/2006/relationships" r:embed="rId1"/>
              <a:tile tx="0" ty="0" sx="100000" sy="100000" flip="none" algn="tl"/>
            </a:blipFill>
          </c:spPr>
          <c:val>
            <c:numLit>
              <c:formatCode>General</c:formatCode>
              <c:ptCount val="1"/>
              <c:pt idx="0">
                <c:v>5.4</c:v>
              </c:pt>
            </c:numLit>
          </c:val>
        </c:ser>
        <c:ser>
          <c:idx val="3"/>
          <c:order val="3"/>
          <c:tx>
            <c:v>затрудняюсь ответить</c:v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25.6</c:v>
              </c:pt>
            </c:numLit>
          </c:val>
        </c:ser>
        <c:ser>
          <c:idx val="4"/>
          <c:order val="4"/>
          <c:tx>
            <c:v>не приобретаю</c:v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54</c:v>
              </c:pt>
            </c:numLit>
          </c:val>
        </c:ser>
        <c:shape val="cylinder"/>
        <c:axId val="55639424"/>
        <c:axId val="55846016"/>
        <c:axId val="0"/>
      </c:bar3DChart>
      <c:catAx>
        <c:axId val="55639424"/>
        <c:scaling>
          <c:orientation val="minMax"/>
        </c:scaling>
        <c:axPos val="b"/>
        <c:tickLblPos val="nextTo"/>
        <c:crossAx val="55846016"/>
        <c:crosses val="autoZero"/>
        <c:auto val="1"/>
        <c:lblAlgn val="ctr"/>
        <c:lblOffset val="100"/>
      </c:catAx>
      <c:valAx>
        <c:axId val="55846016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tx1"/>
            </a:solidFill>
          </a:ln>
        </c:spPr>
        <c:crossAx val="5563942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510" b="1" i="0" baseline="0"/>
          </a:pPr>
          <a:endParaRPr lang="ru-RU"/>
        </a:p>
      </c:txPr>
    </c:legend>
    <c:plotVisOnly val="1"/>
  </c:chart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floor>
      <c:spPr>
        <a:solidFill>
          <a:schemeClr val="bg2"/>
        </a:solidFill>
      </c:spPr>
    </c:floor>
    <c:plotArea>
      <c:layout/>
      <c:bar3DChart>
        <c:barDir val="col"/>
        <c:grouping val="clustered"/>
        <c:ser>
          <c:idx val="0"/>
          <c:order val="0"/>
          <c:tx>
            <c:v>не указали</c:v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37</c:v>
              </c:pt>
            </c:numLit>
          </c:val>
        </c:ser>
        <c:ser>
          <c:idx val="1"/>
          <c:order val="1"/>
          <c:tx>
            <c:v>хохломская роспись</c:v>
          </c:tx>
          <c:spPr>
            <a:solidFill>
              <a:srgbClr val="FF0066"/>
            </a:solidFill>
          </c:spPr>
          <c:val>
            <c:numLit>
              <c:formatCode>General</c:formatCode>
              <c:ptCount val="1"/>
              <c:pt idx="0">
                <c:v>79.2</c:v>
              </c:pt>
            </c:numLit>
          </c:val>
        </c:ser>
        <c:ser>
          <c:idx val="2"/>
          <c:order val="2"/>
          <c:tx>
            <c:v>дымковская игрушка</c:v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18</c:v>
              </c:pt>
            </c:numLit>
          </c:val>
        </c:ser>
        <c:ser>
          <c:idx val="3"/>
          <c:order val="3"/>
          <c:tx>
            <c:v>жестово</c:v>
          </c:tx>
          <c:spPr>
            <a:solidFill>
              <a:srgbClr val="00FF00"/>
            </a:solidFill>
          </c:spPr>
          <c:val>
            <c:numLit>
              <c:formatCode>General</c:formatCode>
              <c:ptCount val="1"/>
              <c:pt idx="0">
                <c:v>3.6</c:v>
              </c:pt>
            </c:numLit>
          </c:val>
        </c:ser>
        <c:ser>
          <c:idx val="4"/>
          <c:order val="4"/>
          <c:tx>
            <c:v>гжель</c:v>
          </c:tx>
          <c:spPr>
            <a:solidFill>
              <a:srgbClr val="FF3300"/>
            </a:solidFill>
          </c:spPr>
          <c:invertIfNegative val="1"/>
          <c:val>
            <c:numLit>
              <c:formatCode>General</c:formatCode>
              <c:ptCount val="1"/>
              <c:pt idx="0">
                <c:v>39.6</c:v>
              </c:pt>
            </c:numLit>
          </c:val>
        </c:ser>
        <c:ser>
          <c:idx val="5"/>
          <c:order val="5"/>
          <c:tx>
            <c:v>матрешка</c:v>
          </c:tx>
          <c:spPr>
            <a:blipFill>
              <a:blip xmlns:r="http://schemas.openxmlformats.org/officeDocument/2006/relationships" r:embed="rId1"/>
              <a:tile tx="0" ty="0" sx="100000" sy="100000" flip="none" algn="tl"/>
            </a:blipFill>
          </c:spPr>
          <c:val>
            <c:numLit>
              <c:formatCode>General</c:formatCode>
              <c:ptCount val="1"/>
              <c:pt idx="0">
                <c:v>79.2</c:v>
              </c:pt>
            </c:numLit>
          </c:val>
        </c:ser>
        <c:shape val="cylinder"/>
        <c:axId val="55899264"/>
        <c:axId val="55900800"/>
        <c:axId val="0"/>
      </c:bar3DChart>
      <c:catAx>
        <c:axId val="55899264"/>
        <c:scaling>
          <c:orientation val="minMax"/>
        </c:scaling>
        <c:axPos val="b"/>
        <c:majorTickMark val="none"/>
        <c:tickLblPos val="nextTo"/>
        <c:crossAx val="55900800"/>
        <c:crosses val="autoZero"/>
        <c:auto val="1"/>
        <c:lblAlgn val="ctr"/>
        <c:lblOffset val="100"/>
      </c:catAx>
      <c:valAx>
        <c:axId val="55900800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majorTickMark val="none"/>
        <c:tickLblPos val="nextTo"/>
        <c:spPr>
          <a:ln>
            <a:solidFill>
              <a:prstClr val="black"/>
            </a:solidFill>
          </a:ln>
        </c:spPr>
        <c:crossAx val="55899264"/>
        <c:crosses val="autoZero"/>
        <c:crossBetween val="between"/>
      </c:valAx>
    </c:plotArea>
    <c:legend>
      <c:legendPos val="r"/>
      <c:layout/>
      <c:txPr>
        <a:bodyPr/>
        <a:lstStyle/>
        <a:p>
          <a:pPr rtl="0">
            <a:defRPr sz="1510" b="1" i="0" baseline="0"/>
          </a:pPr>
          <a:endParaRPr lang="ru-RU"/>
        </a:p>
      </c:txPr>
    </c:legend>
    <c:plotVisOnly val="1"/>
  </c:chart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floor>
      <c:spPr>
        <a:solidFill>
          <a:schemeClr val="bg2"/>
        </a:solidFill>
      </c:spPr>
    </c:floor>
    <c:plotArea>
      <c:layout>
        <c:manualLayout>
          <c:layoutTarget val="inner"/>
          <c:xMode val="edge"/>
          <c:yMode val="edge"/>
          <c:x val="4.5979921629123892E-2"/>
          <c:y val="8.1794567874238278E-2"/>
          <c:w val="0.6345397258447727"/>
          <c:h val="0.83278603726168965"/>
        </c:manualLayout>
      </c:layout>
      <c:bar3DChart>
        <c:barDir val="col"/>
        <c:grouping val="clustered"/>
        <c:ser>
          <c:idx val="0"/>
          <c:order val="0"/>
          <c:tx>
            <c:v>считаю что это сохраняет культуру и самобытность народа</c:v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57.5</c:v>
              </c:pt>
            </c:numLit>
          </c:val>
          <c:shape val="box"/>
        </c:ser>
        <c:ser>
          <c:idx val="1"/>
          <c:order val="1"/>
          <c:tx>
            <c:v>это устаревшее прошлое</c:v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5</c:v>
              </c:pt>
            </c:numLit>
          </c:val>
          <c:shape val="box"/>
        </c:ser>
        <c:ser>
          <c:idx val="2"/>
          <c:order val="2"/>
          <c:tx>
            <c:v>мне все равно</c:v>
          </c:tx>
          <c:spPr>
            <a:solidFill>
              <a:srgbClr val="00FF00"/>
            </a:solidFill>
          </c:spPr>
          <c:val>
            <c:numLit>
              <c:formatCode>General</c:formatCode>
              <c:ptCount val="1"/>
              <c:pt idx="0">
                <c:v>37.5</c:v>
              </c:pt>
            </c:numLit>
          </c:val>
          <c:shape val="box"/>
        </c:ser>
        <c:shape val="cylinder"/>
        <c:axId val="55939456"/>
        <c:axId val="55940992"/>
        <c:axId val="0"/>
      </c:bar3DChart>
      <c:catAx>
        <c:axId val="55939456"/>
        <c:scaling>
          <c:orientation val="minMax"/>
        </c:scaling>
        <c:axPos val="b"/>
        <c:tickLblPos val="nextTo"/>
        <c:crossAx val="55940992"/>
        <c:crosses val="autoZero"/>
        <c:auto val="1"/>
        <c:lblAlgn val="ctr"/>
        <c:lblOffset val="100"/>
      </c:catAx>
      <c:valAx>
        <c:axId val="55940992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>
            <a:solidFill>
              <a:prstClr val="black"/>
            </a:solidFill>
          </a:ln>
        </c:spPr>
        <c:crossAx val="5593945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510" b="1" i="0" baseline="0"/>
          </a:pPr>
          <a:endParaRPr lang="ru-RU"/>
        </a:p>
      </c:txPr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floor>
      <c:spPr>
        <a:solidFill>
          <a:prstClr val="white"/>
        </a:solidFill>
      </c:spPr>
    </c:floor>
    <c:plotArea>
      <c:layout/>
      <c:bar3DChart>
        <c:barDir val="col"/>
        <c:grouping val="clustered"/>
        <c:ser>
          <c:idx val="0"/>
          <c:order val="0"/>
          <c:tx>
            <c:v>государство</c:v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32.4</c:v>
              </c:pt>
            </c:numLit>
          </c:val>
        </c:ser>
        <c:ser>
          <c:idx val="1"/>
          <c:order val="1"/>
          <c:tx>
            <c:v>те , кто этим занимаются</c:v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60.8</c:v>
              </c:pt>
            </c:numLit>
          </c:val>
        </c:ser>
        <c:ser>
          <c:idx val="2"/>
          <c:order val="2"/>
          <c:tx>
            <c:v>это вообще ненужный вид деятельности</c:v>
          </c:tx>
          <c:spPr>
            <a:solidFill>
              <a:srgbClr val="00FF00"/>
            </a:solidFill>
          </c:spPr>
          <c:val>
            <c:numLit>
              <c:formatCode>General</c:formatCode>
              <c:ptCount val="1"/>
              <c:pt idx="0">
                <c:v>6.7</c:v>
              </c:pt>
            </c:numLit>
          </c:val>
        </c:ser>
        <c:shape val="cylinder"/>
        <c:axId val="55991680"/>
        <c:axId val="56001664"/>
        <c:axId val="0"/>
      </c:bar3DChart>
      <c:catAx>
        <c:axId val="55991680"/>
        <c:scaling>
          <c:orientation val="minMax"/>
        </c:scaling>
        <c:axPos val="b"/>
        <c:tickLblPos val="nextTo"/>
        <c:crossAx val="56001664"/>
        <c:crosses val="autoZero"/>
        <c:auto val="1"/>
        <c:lblAlgn val="ctr"/>
        <c:lblOffset val="100"/>
      </c:catAx>
      <c:valAx>
        <c:axId val="56001664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>
            <a:solidFill>
              <a:prstClr val="black"/>
            </a:solidFill>
          </a:ln>
        </c:spPr>
        <c:crossAx val="55991680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510" b="1" i="0" baseline="0"/>
          </a:pPr>
          <a:endParaRPr lang="ru-RU"/>
        </a:p>
      </c:txPr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floor>
      <c:spPr>
        <a:solidFill>
          <a:schemeClr val="bg2"/>
        </a:solidFill>
      </c:spPr>
    </c:floor>
    <c:plotArea>
      <c:layout>
        <c:manualLayout>
          <c:layoutTarget val="inner"/>
          <c:xMode val="edge"/>
          <c:yMode val="edge"/>
          <c:x val="3.9221954894527074E-2"/>
          <c:y val="7.885658808965075E-2"/>
          <c:w val="0.78612605715952366"/>
          <c:h val="0.83000104066250868"/>
        </c:manualLayout>
      </c:layout>
      <c:bar3DChart>
        <c:barDir val="col"/>
        <c:grouping val="clustered"/>
        <c:ser>
          <c:idx val="0"/>
          <c:order val="0"/>
          <c:tx>
            <c:v>да</c:v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28</c:v>
              </c:pt>
            </c:numLit>
          </c:val>
          <c:shape val="box"/>
        </c:ser>
        <c:ser>
          <c:idx val="1"/>
          <c:order val="1"/>
          <c:tx>
            <c:v>нет</c:v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val>
            <c:numLit>
              <c:formatCode>General</c:formatCode>
              <c:ptCount val="1"/>
              <c:pt idx="0">
                <c:v>72</c:v>
              </c:pt>
            </c:numLit>
          </c:val>
          <c:shape val="box"/>
        </c:ser>
        <c:shape val="cylinder"/>
        <c:axId val="56035200"/>
        <c:axId val="56036736"/>
        <c:axId val="0"/>
      </c:bar3DChart>
      <c:catAx>
        <c:axId val="56035200"/>
        <c:scaling>
          <c:orientation val="minMax"/>
        </c:scaling>
        <c:axPos val="b"/>
        <c:tickLblPos val="nextTo"/>
        <c:crossAx val="56036736"/>
        <c:crosses val="autoZero"/>
        <c:auto val="1"/>
        <c:lblAlgn val="ctr"/>
        <c:lblOffset val="100"/>
      </c:catAx>
      <c:valAx>
        <c:axId val="56036736"/>
        <c:scaling>
          <c:orientation val="minMax"/>
        </c:scaling>
        <c:axPos val="l"/>
        <c:majorGridlines>
          <c:spPr>
            <a:ln>
              <a:solidFill>
                <a:prstClr val="black"/>
              </a:solidFill>
            </a:ln>
          </c:spPr>
        </c:majorGridlines>
        <c:numFmt formatCode="General" sourceLinked="1"/>
        <c:tickLblPos val="nextTo"/>
        <c:spPr>
          <a:ln>
            <a:solidFill>
              <a:prstClr val="black"/>
            </a:solidFill>
          </a:ln>
        </c:spPr>
        <c:crossAx val="560352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217276659861973"/>
          <c:y val="0.39548732501790446"/>
          <c:w val="6.8321060561874217E-2"/>
          <c:h val="0.13606827983348521"/>
        </c:manualLayout>
      </c:layout>
      <c:txPr>
        <a:bodyPr/>
        <a:lstStyle/>
        <a:p>
          <a:pPr>
            <a:defRPr sz="1510" b="1" i="0" baseline="0"/>
          </a:pPr>
          <a:endParaRPr lang="ru-RU"/>
        </a:p>
      </c:txPr>
    </c:legend>
    <c:plotVisOnly val="1"/>
  </c:chart>
  <c:externalData r:id="rId1"/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1-19T15:04:40.370" idx="2">
    <p:pos x="3009" y="2476"/>
    <p:text>унок 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80F78-7C63-4CE1-AD3D-0A74A0220F0C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8E910-1C47-421A-8B0F-C76F8755E2E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A8E910-1C47-421A-8B0F-C76F8755E2E3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761F4-569A-4AA2-BD82-FFB7765A5660}" type="datetimeFigureOut">
              <a:rPr lang="ru-RU" smtClean="0"/>
              <a:pPr/>
              <a:t>19.11.2012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6BBA4-7498-49D6-BE22-5BB37912499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ransition spd="slow">
    <p:split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ru.wikipedia.org/wiki/%D0%A4%D0%B0%D0%B9%D0%BB:Palekh_Baklanov.jp" TargetMode="Externa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noFill/>
          <a:ln>
            <a:solidFill>
              <a:schemeClr val="accent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>
              <a:rot lat="20099994" lon="1499994" rev="0"/>
            </a:camera>
            <a:lightRig rig="sunset" dir="t"/>
          </a:scene3d>
          <a:sp3d prstMaterial="metal">
            <a:bevelT w="12700" h="101600"/>
            <a:bevelB w="19050"/>
          </a:sp3d>
        </p:spPr>
        <p:txBody>
          <a:bodyPr>
            <a:normAutofit/>
            <a:scene3d>
              <a:camera prst="orthographicFront">
                <a:rot lat="2221962" lon="2219185" rev="1646305"/>
              </a:camera>
              <a:lightRig rig="threePt" dir="t"/>
            </a:scene3d>
            <a:sp3d extrusionH="57150" prstMaterial="translucentPowder">
              <a:bevelT w="57150" h="38100" prst="artDeco"/>
              <a:bevelB w="50800" h="38100" prst="riblet"/>
            </a:sp3d>
          </a:bodyPr>
          <a:lstStyle/>
          <a:p>
            <a:r>
              <a:rPr lang="ru-RU" sz="5000" dirty="0" smtClean="0">
                <a:ln>
                  <a:solidFill>
                    <a:schemeClr val="accent1"/>
                  </a:solidFill>
                </a:ln>
                <a:solidFill>
                  <a:srgbClr val="002060"/>
                </a:soli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Народные промыслы</a:t>
            </a:r>
            <a:endParaRPr lang="ru-RU" sz="5000" dirty="0">
              <a:ln>
                <a:solidFill>
                  <a:schemeClr val="accent1"/>
                </a:solidFill>
              </a:ln>
              <a:solidFill>
                <a:srgbClr val="002060"/>
              </a:solidFill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80144" y="285728"/>
            <a:ext cx="1383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&lt;Рисунок 1&gt;</a:t>
            </a:r>
            <a:endParaRPr lang="ru-RU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0_2091d_9ea059c3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4714908" cy="642942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13" descr="goldleaves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72034" y="357166"/>
            <a:ext cx="4071966" cy="62151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75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14" descr="4225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-57498"/>
            <a:ext cx="6858048" cy="6915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7" descr="_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4214842" cy="616804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Picture 7" descr="149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85728"/>
            <a:ext cx="3998941" cy="621510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1611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>
                <a:alpha val="33000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422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4440939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0_2512d_69a66c9a_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0918" y="642918"/>
            <a:ext cx="4653082" cy="5148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ln w="34925">
            <a:solidFill>
              <a:srgbClr val="FFFF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Front" fov="3000000">
              <a:rot lat="19253186" lon="21219347" rev="777650"/>
            </a:camera>
            <a:lightRig rig="balanced" dir="t"/>
          </a:scene3d>
          <a:sp3d extrusionH="82550" contourW="31750" prstMaterial="clear">
            <a:bevelT w="184150" h="0" prst="softRound"/>
            <a:bevelB w="57150" h="101600" prst="softRound"/>
            <a:extrusionClr>
              <a:srgbClr val="002060"/>
            </a:extrusionClr>
            <a:contourClr>
              <a:srgbClr val="FF0000"/>
            </a:contourClr>
          </a:sp3d>
        </p:spPr>
        <p:txBody>
          <a:bodyPr/>
          <a:lstStyle/>
          <a:p>
            <a:r>
              <a:rPr lang="ru-RU" dirty="0" smtClean="0"/>
              <a:t>Матрёшки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214290"/>
            <a:ext cx="6400800" cy="714380"/>
          </a:xfrm>
        </p:spPr>
        <p:txBody>
          <a:bodyPr/>
          <a:lstStyle/>
          <a:p>
            <a:r>
              <a:rPr lang="en-US" dirty="0" smtClean="0"/>
              <a:t>&lt;</a:t>
            </a:r>
            <a:r>
              <a:rPr lang="ru-RU" sz="1800" dirty="0" smtClean="0"/>
              <a:t>рисунок 3</a:t>
            </a:r>
            <a:r>
              <a:rPr lang="en-US" dirty="0" smtClean="0"/>
              <a:t>&gt;</a:t>
            </a:r>
            <a:endParaRPr lang="ru-RU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галерея\олеся\bc3e8e181b5e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14377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галерея\олеся\matryoshka[2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галерея\олеся\mr1592610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галерея\олеся\d75c167d8737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b="0" dirty="0" smtClean="0">
                <a:solidFill>
                  <a:srgbClr val="002060"/>
                </a:solidFill>
              </a:rPr>
              <a:t>1)слышали вы о народных промыслах?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Graphic spid="4" grpId="0">
        <p:bldAsOne/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галерея\олеся\post-1-1231928652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галерея\олеся\a77b977a2c4feabe7bed09cbf54_prev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u="sng" dirty="0" err="1" smtClean="0">
                <a:solidFill>
                  <a:srgbClr val="FF2525"/>
                </a:solidFill>
              </a:rPr>
              <a:t>Жостовские</a:t>
            </a:r>
            <a:r>
              <a:rPr lang="ru-RU" b="1" i="1" u="sng" dirty="0" smtClean="0">
                <a:solidFill>
                  <a:srgbClr val="FF2525"/>
                </a:solidFill>
              </a:rPr>
              <a:t> подносы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290"/>
            <a:ext cx="6400800" cy="57150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Рисунок 4</a:t>
            </a:r>
            <a:endParaRPr lang="ru-RU" sz="1800" dirty="0"/>
          </a:p>
        </p:txBody>
      </p:sp>
      <p:pic>
        <p:nvPicPr>
          <p:cNvPr id="4" name="Рисунок 3" descr="inf_1045_pib_s.jp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tretch>
            <a:fillRect/>
          </a:stretch>
        </p:blipFill>
        <p:spPr>
          <a:xfrm>
            <a:off x="6629400" y="533400"/>
            <a:ext cx="1676400" cy="1600200"/>
          </a:xfrm>
          <a:prstGeom prst="rect">
            <a:avLst/>
          </a:prstGeom>
          <a:ln w="762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 descr="inf_1054_xop_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0" y="4495800"/>
            <a:ext cx="1809750" cy="1657350"/>
          </a:xfrm>
          <a:prstGeom prst="rect">
            <a:avLst/>
          </a:prstGeom>
          <a:ln w="762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 descr="inf_1055_gug_s.jpg"/>
          <p:cNvPicPr>
            <a:picLocks noChangeAspect="1"/>
          </p:cNvPicPr>
          <p:nvPr/>
        </p:nvPicPr>
        <p:blipFill>
          <a:blip r:embed="rId4">
            <a:lum contrast="10000"/>
          </a:blip>
          <a:stretch>
            <a:fillRect/>
          </a:stretch>
        </p:blipFill>
        <p:spPr>
          <a:xfrm>
            <a:off x="1066800" y="533400"/>
            <a:ext cx="1524000" cy="1504950"/>
          </a:xfrm>
          <a:prstGeom prst="rect">
            <a:avLst/>
          </a:prstGeom>
          <a:ln w="762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Рисунок 6" descr="inf_1047_cuh_s.jpg"/>
          <p:cNvPicPr>
            <a:picLocks noChangeAspect="1"/>
          </p:cNvPicPr>
          <p:nvPr/>
        </p:nvPicPr>
        <p:blipFill>
          <a:blip r:embed="rId5">
            <a:lum bright="-10000" contrast="10000"/>
          </a:blip>
          <a:stretch>
            <a:fillRect/>
          </a:stretch>
        </p:blipFill>
        <p:spPr>
          <a:xfrm>
            <a:off x="1143000" y="4495800"/>
            <a:ext cx="1600200" cy="1447800"/>
          </a:xfrm>
          <a:prstGeom prst="rect">
            <a:avLst/>
          </a:prstGeom>
          <a:ln w="76200" cap="sq">
            <a:solidFill>
              <a:srgbClr val="FF0000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Содержимое 7" descr="0_1d8b3_5978fc63_L[1]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10000" contrast="10000"/>
          </a:blip>
          <a:stretch>
            <a:fillRect/>
          </a:stretch>
        </p:blipFill>
        <p:spPr>
          <a:xfrm>
            <a:off x="357158" y="500042"/>
            <a:ext cx="8406700" cy="585791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8234256_07[1].jpg"/>
          <p:cNvPicPr>
            <a:picLocks noGrp="1" noChangeAspect="1"/>
          </p:cNvPicPr>
          <p:nvPr>
            <p:ph idx="1"/>
          </p:nvPr>
        </p:nvPicPr>
        <p:blipFill>
          <a:blip r:embed="rId2">
            <a:lum contrast="20000"/>
          </a:blip>
          <a:stretch>
            <a:fillRect/>
          </a:stretch>
        </p:blipFill>
        <p:spPr>
          <a:xfrm>
            <a:off x="642910" y="214290"/>
            <a:ext cx="7858180" cy="62551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6e39484f7a26d4b0b179967f64683c25f492442184029[1]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10000"/>
          </a:blip>
          <a:stretch>
            <a:fillRect/>
          </a:stretch>
        </p:blipFill>
        <p:spPr>
          <a:xfrm>
            <a:off x="642910" y="357166"/>
            <a:ext cx="7786742" cy="6104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od_001_01[1].jp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tretch>
            <a:fillRect/>
          </a:stretch>
        </p:blipFill>
        <p:spPr>
          <a:xfrm>
            <a:off x="762000" y="533400"/>
            <a:ext cx="7620000" cy="5715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Jostovo2[1].jp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tretch>
            <a:fillRect/>
          </a:stretch>
        </p:blipFill>
        <p:spPr>
          <a:xfrm>
            <a:off x="533400" y="228600"/>
            <a:ext cx="8153400" cy="63263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185031166_1[1].jpg"/>
          <p:cNvPicPr>
            <a:picLocks noChangeAspect="1"/>
          </p:cNvPicPr>
          <p:nvPr/>
        </p:nvPicPr>
        <p:blipFill>
          <a:blip r:embed="rId2">
            <a:lum bright="-10000" contrast="-10000"/>
          </a:blip>
          <a:stretch>
            <a:fillRect/>
          </a:stretch>
        </p:blipFill>
        <p:spPr>
          <a:xfrm>
            <a:off x="609600" y="457200"/>
            <a:ext cx="7904082" cy="6001458"/>
          </a:xfrm>
          <a:prstGeom prst="rect">
            <a:avLst/>
          </a:prstGeom>
          <a:ln w="762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7964368_23[1].jpg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228600" y="149347"/>
            <a:ext cx="8572849" cy="6708653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2 </a:t>
            </a:r>
            <a:r>
              <a:rPr lang="ru-RU" dirty="0" smtClean="0">
                <a:solidFill>
                  <a:srgbClr val="002060"/>
                </a:solidFill>
              </a:rPr>
              <a:t>)Есть </a:t>
            </a:r>
            <a:r>
              <a:rPr lang="ru-RU" dirty="0">
                <a:solidFill>
                  <a:srgbClr val="002060"/>
                </a:solidFill>
              </a:rPr>
              <a:t>ли в вашем доме изделия народных промыслов?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43510" y="1679943"/>
          <a:ext cx="8358214" cy="4643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_1af74_9f85cfe8_XL[1].jpg"/>
          <p:cNvPicPr>
            <a:picLocks noChangeAspect="1"/>
          </p:cNvPicPr>
          <p:nvPr/>
        </p:nvPicPr>
        <p:blipFill>
          <a:blip r:embed="rId2">
            <a:lum bright="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2D01DC08-B591-4184-9A07-55793FD05FA4_mw800_mh600[1].jpg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5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8600"/>
            <a:ext cx="8382000" cy="6400800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0_223a8_8cf9edf5_XL[1].jpg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228600" y="152400"/>
            <a:ext cx="8763000" cy="6553200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rice_1036_p_full_1_1213463873[1]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8839200" cy="64770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50809_210[1].jpg"/>
          <p:cNvPicPr>
            <a:picLocks noChangeAspect="1"/>
          </p:cNvPicPr>
          <p:nvPr/>
        </p:nvPicPr>
        <p:blipFill>
          <a:blip r:embed="rId2">
            <a:lum bright="-10000" contrast="10000"/>
          </a:blip>
          <a:stretch>
            <a:fillRect/>
          </a:stretch>
        </p:blipFill>
        <p:spPr>
          <a:xfrm>
            <a:off x="457200" y="304800"/>
            <a:ext cx="8229599" cy="61722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50079167_254[1].jpg"/>
          <p:cNvPicPr>
            <a:picLocks noChangeAspect="1"/>
          </p:cNvPicPr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457200" y="228600"/>
            <a:ext cx="8153400" cy="63246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428868"/>
            <a:ext cx="7772400" cy="1470025"/>
          </a:xfrm>
          <a:scene3d>
            <a:camera prst="isometricOffAxis1Right"/>
            <a:lightRig rig="twoPt" dir="t"/>
          </a:scene3d>
          <a:sp3d prstMaterial="dkEdge">
            <a:bevelT w="63500" h="25400" prst="slope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err="1" smtClean="0"/>
              <a:t>Богородская</a:t>
            </a:r>
            <a:r>
              <a:rPr lang="ru-RU" dirty="0" smtClean="0"/>
              <a:t> игрушка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142852"/>
            <a:ext cx="6400800" cy="714380"/>
          </a:xfrm>
        </p:spPr>
        <p:txBody>
          <a:bodyPr/>
          <a:lstStyle/>
          <a:p>
            <a:r>
              <a:rPr lang="en-US" sz="1800" dirty="0" smtClean="0"/>
              <a:t>&lt;</a:t>
            </a:r>
            <a:r>
              <a:rPr lang="ru-RU" sz="1800" dirty="0" smtClean="0"/>
              <a:t>Рисунок 5</a:t>
            </a:r>
            <a:r>
              <a:rPr lang="en-US" sz="1800" dirty="0" smtClean="0"/>
              <a:t>&gt;</a:t>
            </a:r>
            <a:endParaRPr lang="ru-RU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старт мастер\Pictures\богородская игрушка\0_15761_8ffc6ec4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00042"/>
            <a:ext cx="7620000" cy="5715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старт мастер\Pictures\богородская игрушка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85150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3)Где </a:t>
            </a:r>
            <a:r>
              <a:rPr lang="ru-RU" dirty="0">
                <a:solidFill>
                  <a:srgbClr val="002060"/>
                </a:solidFill>
              </a:rPr>
              <a:t>вы приобретаете изделия народных промыслов?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85720" y="1600200"/>
          <a:ext cx="8401080" cy="4829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>
        <p:bldAsOne/>
      </p:bldGraphic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старт мастер\Pictures\богородская игрушка\ама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214290"/>
            <a:ext cx="6143668" cy="625985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старт мастер\Pictures\богородская игрушка\0пп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9754" y="500042"/>
            <a:ext cx="7518960" cy="56436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старт мастер\Pictures\богородская игрушка\P1000980%2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358214" cy="5929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старт мастер\Pictures\богородская игрушка\m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571480"/>
            <a:ext cx="7197455" cy="54022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старт мастер\Pictures\богородская игрушка\D2360071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9900" y="254000"/>
            <a:ext cx="8204200" cy="635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старт мастер\Pictures\богородская игрушка\50293605_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8405150" cy="56436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старт мастер\Pictures\богородская игрушка\50293294_pt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535" y="500042"/>
            <a:ext cx="8337996" cy="578647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71600" y="2285992"/>
            <a:ext cx="7772400" cy="1470025"/>
          </a:xfrm>
          <a:solidFill>
            <a:srgbClr val="0070C0">
              <a:alpha val="53000"/>
            </a:srgb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ContrastingRightFacing"/>
            <a:lightRig rig="balanced" dir="t"/>
          </a:scene3d>
          <a:sp3d prstMaterial="dkEdge">
            <a:bevelT w="165100" prst="coolSlant"/>
            <a:bevelB w="139700" h="139700" prst="divot"/>
          </a:sp3d>
        </p:spPr>
        <p:txBody>
          <a:bodyPr/>
          <a:lstStyle/>
          <a:p>
            <a:r>
              <a:rPr lang="ru-RU" dirty="0" smtClean="0"/>
              <a:t>Хохломская роспись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0"/>
            <a:ext cx="6400800" cy="642918"/>
          </a:xfrm>
        </p:spPr>
        <p:txBody>
          <a:bodyPr>
            <a:normAutofit/>
          </a:bodyPr>
          <a:lstStyle/>
          <a:p>
            <a:r>
              <a:rPr lang="en-US" sz="1800" dirty="0" smtClean="0"/>
              <a:t>&lt;</a:t>
            </a:r>
            <a:r>
              <a:rPr lang="ru-RU" sz="1800" dirty="0" smtClean="0"/>
              <a:t>Рисунок 6</a:t>
            </a:r>
            <a:r>
              <a:rPr lang="en-US" sz="1800" dirty="0" smtClean="0"/>
              <a:t>&gt;</a:t>
            </a:r>
            <a:endParaRPr lang="ru-RU" sz="18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Хохломская_роспись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93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старт мастер\Desktop\hna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178" y="285728"/>
            <a:ext cx="8483102" cy="6143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4)Какие </a:t>
            </a:r>
            <a:r>
              <a:rPr lang="ru-RU" dirty="0">
                <a:solidFill>
                  <a:srgbClr val="002060"/>
                </a:solidFill>
              </a:rPr>
              <a:t>русские народные промыслы всем известны?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  <a:endParaRPr lang="ru-RU" dirty="0">
              <a:solidFill>
                <a:schemeClr val="tx2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1928813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тарт мастер\Desktop\119963f8f7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тарт мастер\Desktop\f158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719015" cy="55721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тарт мастер\Desktop\OBL-4-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928670"/>
            <a:ext cx="7532297" cy="47863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старт мастер\Desktop\hva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7166"/>
            <a:ext cx="7643866" cy="60642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старт мастер\Desktop\cc1869ae45d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55419" cy="628654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старт мастер\Pictures\богородская игрушка\промыслы\hbra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8409244" cy="58579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старт мастер\Desktop\xoxlom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71480"/>
            <a:ext cx="8013366" cy="562109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928670"/>
            <a:ext cx="8501090" cy="4214841"/>
          </a:xfrm>
        </p:spPr>
        <p:txBody>
          <a:bodyPr>
            <a:norm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Палех</a:t>
            </a:r>
            <a:endParaRPr lang="ru-RU" sz="9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57166"/>
            <a:ext cx="6400800" cy="571504"/>
          </a:xfrm>
        </p:spPr>
        <p:txBody>
          <a:bodyPr>
            <a:normAutofit/>
          </a:bodyPr>
          <a:lstStyle/>
          <a:p>
            <a:r>
              <a:rPr lang="en-US" sz="1800" dirty="0" smtClean="0"/>
              <a:t>&lt;</a:t>
            </a:r>
            <a:r>
              <a:rPr lang="ru-RU" sz="1800" dirty="0" smtClean="0"/>
              <a:t>рисунок 7</a:t>
            </a:r>
            <a:r>
              <a:rPr lang="en-US" sz="1800" dirty="0" smtClean="0"/>
              <a:t>&gt;</a:t>
            </a:r>
            <a:endParaRPr lang="ru-RU" sz="18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4" name="Рисунок 19" descr="http://upload.wikimedia.org/wikipedia/commons/thumb/5/57/Palekh_Baklanov.jpg/300px-Palekh_Baklanov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428604"/>
            <a:ext cx="7842895" cy="589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Новая папка\slov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85728"/>
            <a:ext cx="8001056" cy="639017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5)Как </a:t>
            </a:r>
            <a:r>
              <a:rPr lang="ru-RU" dirty="0">
                <a:solidFill>
                  <a:srgbClr val="002060"/>
                </a:solidFill>
              </a:rPr>
              <a:t>вы относитесь к существующим народным промыслам?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600200"/>
          <a:ext cx="8401080" cy="4829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Новая папка\pict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899973" cy="58064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Новая папка\0_bc83_76a5ac2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-500090"/>
            <a:ext cx="7620000" cy="7620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E:\Новая папка\3993846420fd0346818fdd52d00_pr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4290"/>
            <a:ext cx="8228976" cy="64437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E:\Новая папка\pict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290"/>
            <a:ext cx="7858180" cy="61765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E:\Новая папка\pict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00042"/>
            <a:ext cx="8335134" cy="527057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scene3d>
            <a:camera prst="isometricOffAxis1Right"/>
            <a:lightRig rig="threePt" dir="t"/>
          </a:scene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Гжельский фарфор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357166"/>
            <a:ext cx="6400800" cy="642942"/>
          </a:xfrm>
        </p:spPr>
        <p:txBody>
          <a:bodyPr>
            <a:normAutofit/>
          </a:bodyPr>
          <a:lstStyle/>
          <a:p>
            <a:r>
              <a:rPr lang="en-US" sz="1800" dirty="0" smtClean="0"/>
              <a:t>&lt;</a:t>
            </a:r>
            <a:r>
              <a:rPr lang="ru-RU" sz="1800" dirty="0" smtClean="0"/>
              <a:t>Рисунок 8</a:t>
            </a:r>
            <a:r>
              <a:rPr lang="en-US" sz="1800" dirty="0" smtClean="0"/>
              <a:t>&gt;</a:t>
            </a:r>
            <a:endParaRPr lang="ru-RU" sz="1800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G:\промыслы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7929618" cy="6277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4338" name="Picture 2" descr="G:\промыслы\Набор гжельского фарфор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28604"/>
            <a:ext cx="6286544" cy="58150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G:\промыслы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642918"/>
            <a:ext cx="3786214" cy="51435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363" name="Picture 3" descr="G:\промыслы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714356"/>
            <a:ext cx="4214842" cy="494772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G:\промыслы\Тарелк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7572428" cy="571950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 6)кто на ваш взгляд должен заниматься вопросами сохранения и развития народных промыслов</a:t>
            </a:r>
            <a:r>
              <a:rPr lang="en-US" dirty="0" smtClean="0">
                <a:solidFill>
                  <a:srgbClr val="002060"/>
                </a:solidFill>
              </a:rPr>
              <a:t>?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200024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329642" cy="1868478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2060"/>
                </a:solidFill>
              </a:rPr>
              <a:t>7)знаете ли вы учебные или другие специальные заведения , где обучают искусству народных промыслов?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88" y="2143125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6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solidFill>
            <a:srgbClr val="00B0F0"/>
          </a:solidFill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isometricOffAxis1Right">
              <a:rot lat="1375627" lon="19715431" rev="21499448"/>
            </a:camera>
            <a:lightRig rig="soft" dir="t">
              <a:rot lat="0" lon="0" rev="0"/>
            </a:lightRig>
          </a:scene3d>
          <a:sp3d extrusionH="76200" contourW="12700" prstMaterial="translucentPowder">
            <a:bevelT w="203200" h="50800" prst="softRound"/>
            <a:bevelB w="165100" prst="coolSlant"/>
            <a:extrusionClr>
              <a:schemeClr val="accent1">
                <a:lumMod val="60000"/>
                <a:lumOff val="40000"/>
              </a:schemeClr>
            </a:extrusionClr>
            <a:contourClr>
              <a:schemeClr val="tx2"/>
            </a:contourClr>
          </a:sp3d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Павловский платок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290"/>
            <a:ext cx="6400800" cy="714380"/>
          </a:xfrm>
        </p:spPr>
        <p:txBody>
          <a:bodyPr/>
          <a:lstStyle/>
          <a:p>
            <a:r>
              <a:rPr lang="en-US" dirty="0" smtClean="0"/>
              <a:t>&lt;</a:t>
            </a:r>
            <a:r>
              <a:rPr lang="ru-RU" sz="1800" dirty="0" smtClean="0"/>
              <a:t>Рисунок 2</a:t>
            </a:r>
            <a:r>
              <a:rPr lang="en-US" dirty="0" smtClean="0"/>
              <a:t>&gt;</a:t>
            </a:r>
            <a:endParaRPr lang="ru-RU" dirty="0"/>
          </a:p>
        </p:txBody>
      </p:sp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</TotalTime>
  <Words>114</Words>
  <Application>Microsoft Office PowerPoint</Application>
  <PresentationFormat>Экран (4:3)</PresentationFormat>
  <Paragraphs>24</Paragraphs>
  <Slides>69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Тема Office</vt:lpstr>
      <vt:lpstr>Народные промыслы</vt:lpstr>
      <vt:lpstr> 1)слышали вы о народных промыслах? </vt:lpstr>
      <vt:lpstr>2 )Есть ли в вашем доме изделия народных промыслов? </vt:lpstr>
      <vt:lpstr>3)Где вы приобретаете изделия народных промыслов? </vt:lpstr>
      <vt:lpstr>4)Какие русские народные промыслы всем известны? </vt:lpstr>
      <vt:lpstr>5)Как вы относитесь к существующим народным промыслам? </vt:lpstr>
      <vt:lpstr> 6)кто на ваш взгляд должен заниматься вопросами сохранения и развития народных промыслов?</vt:lpstr>
      <vt:lpstr>7)знаете ли вы учебные или другие специальные заведения , где обучают искусству народных промыслов? </vt:lpstr>
      <vt:lpstr>Павловский платок</vt:lpstr>
      <vt:lpstr>Слайд 10</vt:lpstr>
      <vt:lpstr>Слайд 11</vt:lpstr>
      <vt:lpstr>Слайд 12</vt:lpstr>
      <vt:lpstr>Слайд 13</vt:lpstr>
      <vt:lpstr>Слайд 14</vt:lpstr>
      <vt:lpstr>Матрёшки</vt:lpstr>
      <vt:lpstr>Слайд 16</vt:lpstr>
      <vt:lpstr>Слайд 17</vt:lpstr>
      <vt:lpstr>Слайд 18</vt:lpstr>
      <vt:lpstr>Слайд 19</vt:lpstr>
      <vt:lpstr>Слайд 20</vt:lpstr>
      <vt:lpstr>Слайд 21</vt:lpstr>
      <vt:lpstr>Жостовские подносы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Богородская игрушка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Хохломская роспись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Палех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Гжельский фарфор</vt:lpstr>
      <vt:lpstr>Слайд 66</vt:lpstr>
      <vt:lpstr>Слайд 67</vt:lpstr>
      <vt:lpstr>Слайд 68</vt:lpstr>
      <vt:lpstr>Слайд 69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Андрей</dc:creator>
  <cp:lastModifiedBy>Larisa</cp:lastModifiedBy>
  <cp:revision>78</cp:revision>
  <dcterms:created xsi:type="dcterms:W3CDTF">2010-02-18T13:01:23Z</dcterms:created>
  <dcterms:modified xsi:type="dcterms:W3CDTF">2012-11-19T05:35:21Z</dcterms:modified>
</cp:coreProperties>
</file>